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handoutMasterIdLst>
    <p:handoutMasterId r:id="rId21"/>
  </p:handoutMasterIdLst>
  <p:sldIdLst>
    <p:sldId id="257" r:id="rId2"/>
    <p:sldId id="258" r:id="rId3"/>
    <p:sldId id="261" r:id="rId4"/>
    <p:sldId id="259" r:id="rId5"/>
    <p:sldId id="270" r:id="rId6"/>
    <p:sldId id="260" r:id="rId7"/>
    <p:sldId id="262" r:id="rId8"/>
    <p:sldId id="263" r:id="rId9"/>
    <p:sldId id="264" r:id="rId10"/>
    <p:sldId id="265" r:id="rId11"/>
    <p:sldId id="266" r:id="rId12"/>
    <p:sldId id="267" r:id="rId13"/>
    <p:sldId id="268" r:id="rId14"/>
    <p:sldId id="269"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Theory of machines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000FB6-2761-4E36-9550-0B1D507C8B9A}" type="datetimeFigureOut">
              <a:rPr lang="en-US" smtClean="0"/>
              <a:t>5/1/2019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Wessam Al Azzawi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416B59-6A8C-4E23-A8B3-3EECD1BE0B5F}" type="slidenum">
              <a:rPr lang="en-US" smtClean="0"/>
              <a:t>‹#›</a:t>
            </a:fld>
            <a:endParaRPr lang="en-US"/>
          </a:p>
        </p:txBody>
      </p:sp>
    </p:spTree>
    <p:extLst>
      <p:ext uri="{BB962C8B-B14F-4D97-AF65-F5344CB8AC3E}">
        <p14:creationId xmlns:p14="http://schemas.microsoft.com/office/powerpoint/2010/main" val="2454354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Theory of machines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80043-4201-4F95-8FE0-503EB51B5811}" type="datetimeFigureOut">
              <a:rPr lang="en-US" smtClean="0"/>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Wessam Al Azzawi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986C-B408-448B-BA09-14D0B0A95A69}" type="slidenum">
              <a:rPr lang="en-US" smtClean="0"/>
              <a:t>‹#›</a:t>
            </a:fld>
            <a:endParaRPr lang="en-US"/>
          </a:p>
        </p:txBody>
      </p:sp>
    </p:spTree>
    <p:extLst>
      <p:ext uri="{BB962C8B-B14F-4D97-AF65-F5344CB8AC3E}">
        <p14:creationId xmlns:p14="http://schemas.microsoft.com/office/powerpoint/2010/main" val="3591751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12</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13</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14</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15</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16</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17</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18</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2</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4</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6</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7</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8</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9</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10</a:t>
            </a:fld>
            <a:endParaRPr lang="en-US"/>
          </a:p>
        </p:txBody>
      </p:sp>
    </p:spTree>
    <p:extLst>
      <p:ext uri="{BB962C8B-B14F-4D97-AF65-F5344CB8AC3E}">
        <p14:creationId xmlns:p14="http://schemas.microsoft.com/office/powerpoint/2010/main" val="4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1986C-B408-448B-BA09-14D0B0A95A69}" type="slidenum">
              <a:rPr lang="en-US" smtClean="0"/>
              <a:t>11</a:t>
            </a:fld>
            <a:endParaRPr lang="en-US"/>
          </a:p>
        </p:txBody>
      </p:sp>
    </p:spTree>
    <p:extLst>
      <p:ext uri="{BB962C8B-B14F-4D97-AF65-F5344CB8AC3E}">
        <p14:creationId xmlns:p14="http://schemas.microsoft.com/office/powerpoint/2010/main" val="4857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2C3244-A3A2-448C-A3EB-3BBD383E79EC}"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150058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7522F-C67E-4849-AD6D-070B1DFFB848}"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424076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56908-0115-473F-893B-A2B62E1E67FD}"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41077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E48F-8F78-4876-9559-E23A1639AE3A}"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02289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2D6DC3-1A73-486C-B60F-8BE3871AD7BF}"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358058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BD80A-AB7C-4F58-8D5E-81112E254BBB}"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408078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346B9-F040-4D5C-B17F-E80AB414E1F1}" type="datetime1">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432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95BF5-E935-4893-B0E4-2F9086B33AEE}" type="datetime1">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357446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15783-171E-4484-9D3E-CE21F3E8C3EF}" type="datetime1">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274207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A5483-56B0-451F-A834-331980377F9E}"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10743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E031D-A4FF-4D71-BB30-78D1314518E1}"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D4192-2753-4076-A185-6990D7EA4EDA}" type="slidenum">
              <a:rPr lang="en-US" smtClean="0"/>
              <a:t>‹#›</a:t>
            </a:fld>
            <a:endParaRPr lang="en-US"/>
          </a:p>
        </p:txBody>
      </p:sp>
    </p:spTree>
    <p:extLst>
      <p:ext uri="{BB962C8B-B14F-4D97-AF65-F5344CB8AC3E}">
        <p14:creationId xmlns:p14="http://schemas.microsoft.com/office/powerpoint/2010/main" val="9045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BCA09-1B38-440F-85D5-82F6644D367B}" type="datetime1">
              <a:rPr lang="en-US" smtClean="0"/>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D4192-2753-4076-A185-6990D7EA4EDA}" type="slidenum">
              <a:rPr lang="en-US" smtClean="0"/>
              <a:t>‹#›</a:t>
            </a:fld>
            <a:endParaRPr lang="en-US"/>
          </a:p>
        </p:txBody>
      </p:sp>
    </p:spTree>
    <p:extLst>
      <p:ext uri="{BB962C8B-B14F-4D97-AF65-F5344CB8AC3E}">
        <p14:creationId xmlns:p14="http://schemas.microsoft.com/office/powerpoint/2010/main" val="13200082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youtube.com/watch?v=NZwvRRoR1x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0goYwqZIS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7BogBB0NI8"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aEb7DV71_T8" TargetMode="External"/><Relationship Id="rId5" Type="http://schemas.openxmlformats.org/officeDocument/2006/relationships/hyperlink" Target="https://www.youtube.com/watch?v=dvOO07QEC4M"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1534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just"/>
            <a:r>
              <a:rPr lang="en-US" sz="2000" dirty="0">
                <a:solidFill>
                  <a:schemeClr val="tx1"/>
                </a:solidFill>
              </a:rPr>
              <a:t>Processes for incorporating fibers into a polymer matrix can be divided into two categories. </a:t>
            </a:r>
          </a:p>
          <a:p>
            <a:pPr algn="just"/>
            <a:r>
              <a:rPr lang="en-US" sz="2000" dirty="0">
                <a:solidFill>
                  <a:schemeClr val="tx1"/>
                </a:solidFill>
              </a:rPr>
              <a:t>In one category, fibers and matrix are processed directly into the finished product or structure. Examples of such processes are filament winding and pultrusion. </a:t>
            </a:r>
          </a:p>
          <a:p>
            <a:pPr algn="just"/>
            <a:r>
              <a:rPr lang="en-US" sz="2000" dirty="0">
                <a:solidFill>
                  <a:schemeClr val="tx1"/>
                </a:solidFill>
              </a:rPr>
              <a:t>In the second category, fibers are incorporated into the matrix to prepare ready-to-mold sheets that can be stored and later processed to form laminated structures by autoclave molding or compression molding. </a:t>
            </a:r>
          </a:p>
          <a:p>
            <a:pPr algn="just"/>
            <a:r>
              <a:rPr lang="en-US" sz="2000" dirty="0">
                <a:solidFill>
                  <a:schemeClr val="tx1"/>
                </a:solidFill>
              </a:rPr>
              <a:t>In this section, we briefly describe the processes used in preparing these ready-to-mold sheets. Knowledge of these processes will be helpful in understanding the performance of various composite laminates.</a:t>
            </a:r>
          </a:p>
          <a:p>
            <a:pPr algn="l"/>
            <a:endParaRPr lang="en-US" sz="2200" dirty="0">
              <a:solidFill>
                <a:schemeClr val="tx1"/>
              </a:solidFill>
            </a:endParaRPr>
          </a:p>
          <a:p>
            <a:pPr marL="914400" indent="-457200" algn="just">
              <a:buClr>
                <a:schemeClr val="tx1"/>
              </a:buClr>
              <a:buFont typeface="Wingdings" panose="05000000000000000000" pitchFamily="2" charset="2"/>
              <a:buChar char="§"/>
            </a:pPr>
            <a:endParaRPr lang="en-US" sz="5500" dirty="0">
              <a:solidFill>
                <a:schemeClr val="tx1"/>
              </a:solidFill>
            </a:endParaRPr>
          </a:p>
          <a:p>
            <a:pPr marL="457200" algn="just"/>
            <a:endParaRPr lang="en-US" sz="3500" dirty="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01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just"/>
            <a:r>
              <a:rPr lang="en-US" sz="1900" dirty="0">
                <a:solidFill>
                  <a:schemeClr val="tx1"/>
                </a:solidFill>
              </a:rPr>
              <a:t>XMC sheets are manufactured by the filament winding process Fig.3 in which continuous strand are pulled through a tank of resin paste and wound under tension around a large rotating cylindrical drum. Chopped fibers, usually 25.4 mm long, are deposited on the continuous fiber layer during the time of winding. After the desired thickness is obtained, the built-up material is cut by a knife to form the XMC sheet. At the end of manufacturing, SMC sheets are allowed to ‘‘mature’’ (thicken or increase in viscosity) at about 30</a:t>
            </a:r>
            <a:r>
              <a:rPr lang="en-US" sz="1900" baseline="30000" dirty="0">
                <a:solidFill>
                  <a:schemeClr val="tx1"/>
                </a:solidFill>
              </a:rPr>
              <a:t>o</a:t>
            </a:r>
            <a:r>
              <a:rPr lang="en-US" sz="1900" dirty="0">
                <a:solidFill>
                  <a:schemeClr val="tx1"/>
                </a:solidFill>
              </a:rPr>
              <a:t>C for 1–7 days. The matured sheet can be either compression molded immediately or stored at -18</a:t>
            </a:r>
            <a:r>
              <a:rPr lang="en-US" sz="1900" baseline="30000" dirty="0">
                <a:solidFill>
                  <a:schemeClr val="tx1"/>
                </a:solidFill>
              </a:rPr>
              <a:t>o</a:t>
            </a:r>
            <a:r>
              <a:rPr lang="en-US" sz="1900" dirty="0">
                <a:solidFill>
                  <a:schemeClr val="tx1"/>
                </a:solidFill>
              </a:rPr>
              <a:t>C for future use.</a:t>
            </a:r>
          </a:p>
        </p:txBody>
      </p:sp>
      <p:sp>
        <p:nvSpPr>
          <p:cNvPr id="4" name="Slide Number Placeholder 3"/>
          <p:cNvSpPr>
            <a:spLocks noGrp="1"/>
          </p:cNvSpPr>
          <p:nvPr>
            <p:ph type="sldNum" sz="quarter" idx="12"/>
          </p:nvPr>
        </p:nvSpPr>
        <p:spPr/>
        <p:txBody>
          <a:bodyPr/>
          <a:lstStyle/>
          <a:p>
            <a:fld id="{D88D4192-2753-4076-A185-6990D7EA4EDA}" type="slidenum">
              <a:rPr lang="en-US" smtClean="0"/>
              <a:t>10</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62000" y="3657600"/>
            <a:ext cx="4886325" cy="2295525"/>
            <a:chOff x="762000" y="3657600"/>
            <a:chExt cx="4886325" cy="229552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57600"/>
              <a:ext cx="48863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657600" y="5334000"/>
              <a:ext cx="685800" cy="369332"/>
            </a:xfrm>
            <a:prstGeom prst="rect">
              <a:avLst/>
            </a:prstGeom>
            <a:noFill/>
          </p:spPr>
          <p:txBody>
            <a:bodyPr wrap="square" rtlCol="0">
              <a:spAutoFit/>
            </a:bodyPr>
            <a:lstStyle/>
            <a:p>
              <a:r>
                <a:rPr lang="en-US" dirty="0"/>
                <a:t>Fig.3</a:t>
              </a:r>
            </a:p>
          </p:txBody>
        </p:sp>
      </p:grpSp>
      <p:sp>
        <p:nvSpPr>
          <p:cNvPr id="12" name="TextBox 11"/>
          <p:cNvSpPr txBox="1"/>
          <p:nvPr/>
        </p:nvSpPr>
        <p:spPr>
          <a:xfrm>
            <a:off x="6172200" y="4343400"/>
            <a:ext cx="2133600" cy="369332"/>
          </a:xfrm>
          <a:prstGeom prst="rect">
            <a:avLst/>
          </a:prstGeom>
          <a:noFill/>
        </p:spPr>
        <p:txBody>
          <a:bodyPr wrap="square" rtlCol="0">
            <a:spAutoFit/>
          </a:bodyPr>
          <a:lstStyle/>
          <a:p>
            <a:r>
              <a:rPr lang="en-US" dirty="0">
                <a:hlinkClick r:id="rId4"/>
              </a:rPr>
              <a:t>Filament winding</a:t>
            </a:r>
            <a:endParaRPr lang="en-US" dirty="0"/>
          </a:p>
        </p:txBody>
      </p:sp>
    </p:spTree>
    <p:extLst>
      <p:ext uri="{BB962C8B-B14F-4D97-AF65-F5344CB8AC3E}">
        <p14:creationId xmlns:p14="http://schemas.microsoft.com/office/powerpoint/2010/main" val="272240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l"/>
            <a:r>
              <a:rPr lang="en-US" sz="2000" i="1" dirty="0">
                <a:solidFill>
                  <a:schemeClr val="tx2"/>
                </a:solidFill>
              </a:rPr>
              <a:t>Fiber content, density, and void content</a:t>
            </a:r>
          </a:p>
          <a:p>
            <a:pPr algn="l"/>
            <a:r>
              <a:rPr lang="en-US" sz="1800" dirty="0">
                <a:solidFill>
                  <a:schemeClr val="tx1"/>
                </a:solidFill>
              </a:rPr>
              <a:t>Theoretical calculations for strength, modulus, and other properties of a fiber reinforced</a:t>
            </a:r>
          </a:p>
          <a:p>
            <a:pPr algn="l"/>
            <a:r>
              <a:rPr lang="en-US" sz="1800" dirty="0">
                <a:solidFill>
                  <a:schemeClr val="tx1"/>
                </a:solidFill>
              </a:rPr>
              <a:t>composite are based on the fiber volume fraction in the material. Experimentally, it is easier to determine the </a:t>
            </a:r>
            <a:r>
              <a:rPr lang="en-US" sz="1800" i="1" dirty="0">
                <a:solidFill>
                  <a:schemeClr val="tx2"/>
                </a:solidFill>
              </a:rPr>
              <a:t>fiber weight fraction w</a:t>
            </a:r>
            <a:r>
              <a:rPr lang="en-US" sz="1800" i="1" baseline="-25000" dirty="0">
                <a:solidFill>
                  <a:schemeClr val="tx2"/>
                </a:solidFill>
              </a:rPr>
              <a:t>f</a:t>
            </a:r>
            <a:r>
              <a:rPr lang="en-US" sz="1800" dirty="0">
                <a:solidFill>
                  <a:schemeClr val="tx1"/>
                </a:solidFill>
              </a:rPr>
              <a:t>, from which the </a:t>
            </a:r>
            <a:r>
              <a:rPr lang="en-US" sz="1800" i="1" dirty="0">
                <a:solidFill>
                  <a:schemeClr val="tx2"/>
                </a:solidFill>
              </a:rPr>
              <a:t>fiber volume fraction v</a:t>
            </a:r>
            <a:r>
              <a:rPr lang="en-US" sz="1800" i="1" baseline="-25000" dirty="0">
                <a:solidFill>
                  <a:schemeClr val="tx2"/>
                </a:solidFill>
              </a:rPr>
              <a:t>f</a:t>
            </a:r>
            <a:r>
              <a:rPr lang="en-US" sz="1800" i="1" dirty="0">
                <a:solidFill>
                  <a:schemeClr val="tx2"/>
                </a:solidFill>
              </a:rPr>
              <a:t> </a:t>
            </a:r>
            <a:r>
              <a:rPr lang="en-US" sz="1800" dirty="0">
                <a:solidFill>
                  <a:schemeClr val="tx1"/>
                </a:solidFill>
              </a:rPr>
              <a:t>and composite density </a:t>
            </a:r>
            <a:r>
              <a:rPr lang="en-US" sz="1800" i="1" dirty="0">
                <a:solidFill>
                  <a:schemeClr val="tx1"/>
                </a:solidFill>
                <a:sym typeface="Symbol"/>
              </a:rPr>
              <a:t></a:t>
            </a:r>
            <a:r>
              <a:rPr lang="en-US" sz="1800" i="1" baseline="-25000" dirty="0">
                <a:solidFill>
                  <a:schemeClr val="tx1"/>
                </a:solidFill>
              </a:rPr>
              <a:t>c </a:t>
            </a:r>
            <a:r>
              <a:rPr lang="en-US" sz="1800" dirty="0">
                <a:solidFill>
                  <a:schemeClr val="tx1"/>
                </a:solidFill>
              </a:rPr>
              <a:t>can be calculated:</a:t>
            </a:r>
          </a:p>
          <a:p>
            <a:pPr algn="l"/>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11</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875" y="2795587"/>
            <a:ext cx="2535687" cy="178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9961"/>
            <a:ext cx="7029153" cy="159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45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5626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l"/>
            <a:r>
              <a:rPr lang="en-US" sz="1800" dirty="0">
                <a:solidFill>
                  <a:schemeClr val="tx1"/>
                </a:solidFill>
              </a:rPr>
              <a:t>In terms of volume fractions, the composite density </a:t>
            </a:r>
            <a:r>
              <a:rPr lang="en-US" sz="1800" i="1" dirty="0">
                <a:solidFill>
                  <a:schemeClr val="tx1"/>
                </a:solidFill>
                <a:sym typeface="Symbol"/>
              </a:rPr>
              <a:t></a:t>
            </a:r>
            <a:r>
              <a:rPr lang="en-US" sz="1800" i="1" dirty="0">
                <a:solidFill>
                  <a:schemeClr val="tx1"/>
                </a:solidFill>
              </a:rPr>
              <a:t>c </a:t>
            </a:r>
            <a:r>
              <a:rPr lang="en-US" sz="1800" dirty="0">
                <a:solidFill>
                  <a:schemeClr val="tx1"/>
                </a:solidFill>
              </a:rPr>
              <a:t>can be written as</a:t>
            </a:r>
          </a:p>
          <a:p>
            <a:pPr algn="l"/>
            <a:endParaRPr lang="en-US" sz="1800" dirty="0">
              <a:solidFill>
                <a:schemeClr val="tx1"/>
              </a:solidFill>
            </a:endParaRPr>
          </a:p>
          <a:p>
            <a:pPr algn="l"/>
            <a:r>
              <a:rPr lang="en-US" sz="1800" dirty="0">
                <a:solidFill>
                  <a:schemeClr val="tx1"/>
                </a:solidFill>
              </a:rPr>
              <a:t>where </a:t>
            </a:r>
            <a:r>
              <a:rPr lang="en-US" sz="1800" i="1" dirty="0">
                <a:solidFill>
                  <a:schemeClr val="tx1"/>
                </a:solidFill>
              </a:rPr>
              <a:t>v</a:t>
            </a:r>
            <a:r>
              <a:rPr lang="en-US" sz="1800" i="1" baseline="-25000" dirty="0">
                <a:solidFill>
                  <a:schemeClr val="tx1"/>
                </a:solidFill>
              </a:rPr>
              <a:t>f</a:t>
            </a:r>
            <a:r>
              <a:rPr lang="en-US" sz="1800" dirty="0">
                <a:solidFill>
                  <a:schemeClr val="tx1"/>
                </a:solidFill>
              </a:rPr>
              <a:t> is the fiber volume fraction and </a:t>
            </a:r>
            <a:r>
              <a:rPr lang="en-US" sz="1800" i="1" dirty="0">
                <a:solidFill>
                  <a:schemeClr val="tx1"/>
                </a:solidFill>
              </a:rPr>
              <a:t>v</a:t>
            </a:r>
            <a:r>
              <a:rPr lang="en-US" sz="1800" i="1" baseline="-25000" dirty="0">
                <a:solidFill>
                  <a:schemeClr val="tx1"/>
                </a:solidFill>
              </a:rPr>
              <a:t>m</a:t>
            </a:r>
            <a:r>
              <a:rPr lang="en-US" sz="1800" dirty="0">
                <a:solidFill>
                  <a:schemeClr val="tx1"/>
                </a:solidFill>
              </a:rPr>
              <a:t> is the matrix volume fraction. Note that </a:t>
            </a:r>
            <a:r>
              <a:rPr lang="en-US" sz="1800" i="1" dirty="0">
                <a:solidFill>
                  <a:schemeClr val="tx1"/>
                </a:solidFill>
              </a:rPr>
              <a:t>v</a:t>
            </a:r>
            <a:r>
              <a:rPr lang="en-US" sz="1800" i="1" baseline="-25000" dirty="0">
                <a:solidFill>
                  <a:schemeClr val="tx1"/>
                </a:solidFill>
              </a:rPr>
              <a:t>m</a:t>
            </a:r>
            <a:r>
              <a:rPr lang="en-US" sz="1800" dirty="0">
                <a:solidFill>
                  <a:schemeClr val="tx1"/>
                </a:solidFill>
              </a:rPr>
              <a:t> is equal to (</a:t>
            </a:r>
            <a:r>
              <a:rPr lang="en-US" sz="1800" i="1" dirty="0">
                <a:solidFill>
                  <a:schemeClr val="tx1"/>
                </a:solidFill>
              </a:rPr>
              <a:t>1-v</a:t>
            </a:r>
            <a:r>
              <a:rPr lang="en-US" sz="1800" i="1" baseline="-25000" dirty="0">
                <a:solidFill>
                  <a:schemeClr val="tx1"/>
                </a:solidFill>
              </a:rPr>
              <a:t>f</a:t>
            </a:r>
            <a:r>
              <a:rPr lang="en-US" sz="1800" dirty="0">
                <a:solidFill>
                  <a:schemeClr val="tx1"/>
                </a:solidFill>
              </a:rPr>
              <a:t>).</a:t>
            </a:r>
          </a:p>
          <a:p>
            <a:pPr algn="l"/>
            <a:r>
              <a:rPr lang="en-US" sz="1800" dirty="0">
                <a:solidFill>
                  <a:schemeClr val="tx1"/>
                </a:solidFill>
              </a:rPr>
              <a:t>The fiber weight fraction can be experimentally determined by either the </a:t>
            </a:r>
            <a:r>
              <a:rPr lang="en-US" sz="1800" i="1" dirty="0">
                <a:solidFill>
                  <a:schemeClr val="tx2"/>
                </a:solidFill>
              </a:rPr>
              <a:t>ignition loss method</a:t>
            </a:r>
            <a:r>
              <a:rPr lang="en-US" sz="1800" dirty="0">
                <a:solidFill>
                  <a:schemeClr val="tx1"/>
                </a:solidFill>
              </a:rPr>
              <a:t> (ASTM D2854) or the </a:t>
            </a:r>
            <a:r>
              <a:rPr lang="en-US" sz="1800" i="1" dirty="0">
                <a:solidFill>
                  <a:schemeClr val="tx2"/>
                </a:solidFill>
              </a:rPr>
              <a:t>matrix digestion method </a:t>
            </a:r>
            <a:r>
              <a:rPr lang="en-US" sz="1800" dirty="0">
                <a:solidFill>
                  <a:schemeClr val="tx1"/>
                </a:solidFill>
              </a:rPr>
              <a:t>(ASTM D3171). </a:t>
            </a:r>
          </a:p>
          <a:p>
            <a:pPr algn="just"/>
            <a:r>
              <a:rPr lang="en-US" sz="1800" dirty="0">
                <a:solidFill>
                  <a:schemeClr val="tx1"/>
                </a:solidFill>
              </a:rPr>
              <a:t>The </a:t>
            </a:r>
            <a:r>
              <a:rPr lang="en-US" sz="1800" i="1" dirty="0">
                <a:solidFill>
                  <a:schemeClr val="tx2"/>
                </a:solidFill>
              </a:rPr>
              <a:t>ignition loss method </a:t>
            </a:r>
            <a:r>
              <a:rPr lang="en-US" sz="1800" dirty="0">
                <a:solidFill>
                  <a:schemeClr val="tx1"/>
                </a:solidFill>
              </a:rPr>
              <a:t>is used for PMC-containing fibers that do not lose weight at high temperatures, such as glass fibers. In this method, the cured resin is burned off from a small test sample at 5008C–6008C in a muffle furnace. </a:t>
            </a:r>
            <a:r>
              <a:rPr lang="en-US" sz="1800" dirty="0">
                <a:solidFill>
                  <a:schemeClr val="tx1"/>
                </a:solidFill>
                <a:hlinkClick r:id="rId3"/>
              </a:rPr>
              <a:t>Burn out test</a:t>
            </a:r>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endParaRPr lang="en-US" sz="1800" dirty="0">
              <a:solidFill>
                <a:schemeClr val="tx1"/>
              </a:solidFill>
            </a:endParaRPr>
          </a:p>
          <a:p>
            <a:pPr algn="just"/>
            <a:r>
              <a:rPr lang="en-US" sz="1800" dirty="0">
                <a:solidFill>
                  <a:schemeClr val="tx1"/>
                </a:solidFill>
              </a:rPr>
              <a:t>In the </a:t>
            </a:r>
            <a:r>
              <a:rPr lang="en-US" sz="1800" i="1" dirty="0">
                <a:solidFill>
                  <a:schemeClr val="tx2"/>
                </a:solidFill>
              </a:rPr>
              <a:t>matrix digestion method</a:t>
            </a:r>
            <a:r>
              <a:rPr lang="en-US" sz="1800" dirty="0">
                <a:solidFill>
                  <a:schemeClr val="tx1"/>
                </a:solidFill>
              </a:rPr>
              <a:t>, the matrix (either polymeric or metallic) is dissolved away in a suitable liquid medium, such as concentrated nitric acid. In both cases, the fiber weight fraction is determined by comparing the weights of the test sample before and after the removal of the matrix</a:t>
            </a:r>
          </a:p>
        </p:txBody>
      </p:sp>
      <p:sp>
        <p:nvSpPr>
          <p:cNvPr id="4" name="Slide Number Placeholder 3"/>
          <p:cNvSpPr>
            <a:spLocks noGrp="1"/>
          </p:cNvSpPr>
          <p:nvPr>
            <p:ph type="sldNum" sz="quarter" idx="12"/>
          </p:nvPr>
        </p:nvSpPr>
        <p:spPr/>
        <p:txBody>
          <a:bodyPr/>
          <a:lstStyle/>
          <a:p>
            <a:fld id="{D88D4192-2753-4076-A185-6990D7EA4EDA}" type="slidenum">
              <a:rPr lang="en-US" smtClean="0"/>
              <a:t>12</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217" y="1524000"/>
            <a:ext cx="2216727"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886200"/>
            <a:ext cx="1903654" cy="107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1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a:t>
            </a:r>
          </a:p>
          <a:p>
            <a:pPr lvl="0" algn="just">
              <a:spcBef>
                <a:spcPts val="0"/>
              </a:spcBef>
            </a:pPr>
            <a:endParaRPr lang="en-US" sz="2200" i="1" dirty="0">
              <a:solidFill>
                <a:schemeClr val="tx2"/>
              </a:solidFill>
            </a:endParaRPr>
          </a:p>
          <a:p>
            <a:pPr lvl="0" algn="just">
              <a:spcBef>
                <a:spcPts val="0"/>
              </a:spcBef>
            </a:pPr>
            <a:r>
              <a:rPr lang="en-US" sz="1800" dirty="0">
                <a:solidFill>
                  <a:prstClr val="black"/>
                </a:solidFill>
              </a:rPr>
              <a:t>For unidirectional composites containing electrically conductive fibers (such as carbon) in a nonconductive matrix, the fiber volume fraction can be determined directly by comparing the </a:t>
            </a:r>
            <a:r>
              <a:rPr lang="en-US" sz="1800" i="1" dirty="0">
                <a:solidFill>
                  <a:schemeClr val="tx2"/>
                </a:solidFill>
              </a:rPr>
              <a:t>electrical resistivity of the composite</a:t>
            </a:r>
            <a:r>
              <a:rPr lang="en-US" sz="1800" dirty="0">
                <a:solidFill>
                  <a:prstClr val="black"/>
                </a:solidFill>
              </a:rPr>
              <a:t> with that of fibers.</a:t>
            </a:r>
          </a:p>
          <a:p>
            <a:pPr lvl="0" algn="just">
              <a:spcBef>
                <a:spcPts val="0"/>
              </a:spcBef>
            </a:pPr>
            <a:r>
              <a:rPr lang="en-US" sz="1800" dirty="0">
                <a:solidFill>
                  <a:prstClr val="black"/>
                </a:solidFill>
              </a:rPr>
              <a:t>During the incorporation of fibers into the matrix or during the manufacturing of laminates, air or other volatiles may be trapped in the material. The trapped air or volatiles exist in the laminate as micro voids, which may significantly affect some of its mechanical properties. A high void content (over 2% by volume ) usually leads to lower fatigue resistance, greater susceptibility to water diffusion, and increased variation (scatter) in mechanical properties. The void content in a composite laminate can be estimated by comparing the theoretical density with its actual density:</a:t>
            </a:r>
          </a:p>
          <a:p>
            <a:pPr algn="l"/>
            <a:endParaRPr lang="en-US" sz="22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13</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4239904"/>
            <a:ext cx="1633539" cy="69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56776"/>
            <a:ext cx="3727935" cy="75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16104" y="5382904"/>
            <a:ext cx="1752600" cy="369332"/>
          </a:xfrm>
          <a:prstGeom prst="rect">
            <a:avLst/>
          </a:prstGeom>
          <a:noFill/>
        </p:spPr>
        <p:txBody>
          <a:bodyPr wrap="square" rtlCol="0">
            <a:spAutoFit/>
          </a:bodyPr>
          <a:lstStyle/>
          <a:p>
            <a:r>
              <a:rPr lang="en-US" dirty="0"/>
              <a:t>Equ.2 and 3</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96" y="5791200"/>
            <a:ext cx="6680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0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a:t>
            </a:r>
          </a:p>
          <a:p>
            <a:pPr lvl="0" algn="just">
              <a:spcBef>
                <a:spcPts val="0"/>
              </a:spcBef>
            </a:pPr>
            <a:r>
              <a:rPr lang="en-US" sz="2200" i="1" dirty="0">
                <a:solidFill>
                  <a:schemeClr val="tx2"/>
                </a:solidFill>
              </a:rPr>
              <a:t>Example:</a:t>
            </a:r>
          </a:p>
          <a:p>
            <a:pPr lvl="0" algn="just">
              <a:spcBef>
                <a:spcPts val="0"/>
              </a:spcBef>
            </a:pPr>
            <a:endParaRPr lang="en-US" sz="2200" i="1" dirty="0">
              <a:solidFill>
                <a:schemeClr val="tx2"/>
              </a:solidFill>
            </a:endParaRPr>
          </a:p>
          <a:p>
            <a:pPr algn="l"/>
            <a:endParaRPr lang="en-US" sz="22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14</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68742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5715000"/>
            <a:ext cx="464457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53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a:t>
            </a:r>
          </a:p>
          <a:p>
            <a:pPr lvl="0" algn="just">
              <a:spcBef>
                <a:spcPts val="0"/>
              </a:spcBef>
            </a:pPr>
            <a:r>
              <a:rPr lang="en-US" sz="2200" i="1" dirty="0">
                <a:solidFill>
                  <a:schemeClr val="tx2"/>
                </a:solidFill>
              </a:rPr>
              <a:t>Example:</a:t>
            </a:r>
          </a:p>
          <a:p>
            <a:pPr lvl="0" algn="just">
              <a:spcBef>
                <a:spcPts val="0"/>
              </a:spcBef>
            </a:pPr>
            <a:endParaRPr lang="en-US" sz="2200" i="1" dirty="0">
              <a:solidFill>
                <a:schemeClr val="tx2"/>
              </a:solidFill>
            </a:endParaRPr>
          </a:p>
          <a:p>
            <a:pPr algn="l"/>
            <a:endParaRPr lang="en-US" sz="22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15</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219200"/>
            <a:ext cx="711200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62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a:t>
            </a:r>
          </a:p>
          <a:p>
            <a:pPr lvl="0" algn="just">
              <a:spcBef>
                <a:spcPts val="0"/>
              </a:spcBef>
            </a:pPr>
            <a:endParaRPr lang="en-US" sz="2200" i="1" dirty="0">
              <a:solidFill>
                <a:schemeClr val="tx2"/>
              </a:solidFill>
            </a:endParaRPr>
          </a:p>
          <a:p>
            <a:pPr algn="l"/>
            <a:endParaRPr lang="en-US" sz="2200" i="1" dirty="0">
              <a:solidFill>
                <a:schemeClr val="tx2"/>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16</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650979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10200"/>
            <a:ext cx="479733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52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a:t>
            </a:r>
          </a:p>
          <a:p>
            <a:pPr algn="l"/>
            <a:r>
              <a:rPr lang="en-US" sz="2000" i="1" dirty="0">
                <a:solidFill>
                  <a:schemeClr val="tx2"/>
                </a:solidFill>
              </a:rPr>
              <a:t>FIBER ARCHITECTURE</a:t>
            </a:r>
          </a:p>
          <a:p>
            <a:pPr algn="l"/>
            <a:r>
              <a:rPr lang="en-US" sz="1800" dirty="0">
                <a:solidFill>
                  <a:schemeClr val="tx1"/>
                </a:solidFill>
              </a:rPr>
              <a:t>Fiber architecture is defined as the arrangement of fibers in a composite, which not only influences the properties of the composite, but also its processing. </a:t>
            </a:r>
          </a:p>
          <a:p>
            <a:pPr algn="l"/>
            <a:r>
              <a:rPr lang="en-US" sz="1800" dirty="0">
                <a:solidFill>
                  <a:schemeClr val="tx1"/>
                </a:solidFill>
              </a:rPr>
              <a:t>The characteristics of fiber architecture that influence the mechanical properties include</a:t>
            </a:r>
          </a:p>
          <a:p>
            <a:pPr marL="342900" indent="-342900" algn="l">
              <a:buFont typeface="+mj-lt"/>
              <a:buAutoNum type="arabicPeriod"/>
            </a:pPr>
            <a:r>
              <a:rPr lang="en-US" sz="1800" dirty="0">
                <a:solidFill>
                  <a:schemeClr val="tx1"/>
                </a:solidFill>
              </a:rPr>
              <a:t>Fiber continuity</a:t>
            </a:r>
          </a:p>
          <a:p>
            <a:pPr marL="342900" indent="-342900" algn="l">
              <a:buFont typeface="+mj-lt"/>
              <a:buAutoNum type="arabicPeriod"/>
            </a:pPr>
            <a:r>
              <a:rPr lang="en-US" sz="1800" dirty="0">
                <a:solidFill>
                  <a:schemeClr val="tx1"/>
                </a:solidFill>
              </a:rPr>
              <a:t>Fiber orientation</a:t>
            </a:r>
          </a:p>
          <a:p>
            <a:pPr marL="342900" indent="-342900" algn="l">
              <a:buFont typeface="+mj-lt"/>
              <a:buAutoNum type="arabicPeriod"/>
            </a:pPr>
            <a:r>
              <a:rPr lang="en-US" sz="1800" dirty="0">
                <a:solidFill>
                  <a:schemeClr val="tx1"/>
                </a:solidFill>
              </a:rPr>
              <a:t>Fiber crimping</a:t>
            </a:r>
          </a:p>
          <a:p>
            <a:pPr marL="342900" indent="-342900" algn="l">
              <a:buFont typeface="+mj-lt"/>
              <a:buAutoNum type="arabicPeriod"/>
            </a:pPr>
            <a:r>
              <a:rPr lang="en-US" sz="1800" dirty="0">
                <a:solidFill>
                  <a:schemeClr val="tx1"/>
                </a:solidFill>
              </a:rPr>
              <a:t>Fiber interlocking </a:t>
            </a:r>
          </a:p>
          <a:p>
            <a:pPr algn="l"/>
            <a:r>
              <a:rPr lang="en-US" sz="1800" dirty="0">
                <a:solidFill>
                  <a:schemeClr val="tx1"/>
                </a:solidFill>
              </a:rPr>
              <a:t>During processing, matrix flow through the fiber architecture determines: </a:t>
            </a:r>
          </a:p>
          <a:p>
            <a:pPr marL="342900" indent="-342900" algn="l">
              <a:buFont typeface="+mj-lt"/>
              <a:buAutoNum type="arabicPeriod"/>
            </a:pPr>
            <a:r>
              <a:rPr lang="en-US" sz="1800" dirty="0">
                <a:solidFill>
                  <a:schemeClr val="tx1"/>
                </a:solidFill>
              </a:rPr>
              <a:t>The void content</a:t>
            </a:r>
          </a:p>
          <a:p>
            <a:pPr marL="342900" indent="-342900" algn="l">
              <a:buFont typeface="+mj-lt"/>
              <a:buAutoNum type="arabicPeriod"/>
            </a:pPr>
            <a:r>
              <a:rPr lang="en-US" sz="1800" dirty="0">
                <a:solidFill>
                  <a:schemeClr val="tx1"/>
                </a:solidFill>
              </a:rPr>
              <a:t>Fiber wetting</a:t>
            </a:r>
          </a:p>
          <a:p>
            <a:pPr marL="342900" indent="-342900" algn="l">
              <a:buFont typeface="+mj-lt"/>
              <a:buAutoNum type="arabicPeriod"/>
            </a:pPr>
            <a:r>
              <a:rPr lang="en-US" sz="1800" dirty="0">
                <a:solidFill>
                  <a:schemeClr val="tx1"/>
                </a:solidFill>
              </a:rPr>
              <a:t>Fiber distribution</a:t>
            </a:r>
          </a:p>
          <a:p>
            <a:pPr marL="342900" indent="-342900" algn="l">
              <a:buFont typeface="+mj-lt"/>
              <a:buAutoNum type="arabicPeriod"/>
            </a:pPr>
            <a:r>
              <a:rPr lang="en-US" sz="1800" dirty="0">
                <a:solidFill>
                  <a:schemeClr val="tx1"/>
                </a:solidFill>
              </a:rPr>
              <a:t>Dry area and others in the final composite, </a:t>
            </a:r>
          </a:p>
          <a:p>
            <a:pPr algn="l"/>
            <a:r>
              <a:rPr lang="en-US" sz="1800" dirty="0">
                <a:solidFill>
                  <a:schemeClr val="tx1"/>
                </a:solidFill>
              </a:rPr>
              <a:t>which in turn, affect the properties and performance.</a:t>
            </a:r>
          </a:p>
        </p:txBody>
      </p:sp>
      <p:sp>
        <p:nvSpPr>
          <p:cNvPr id="4" name="Slide Number Placeholder 3"/>
          <p:cNvSpPr>
            <a:spLocks noGrp="1"/>
          </p:cNvSpPr>
          <p:nvPr>
            <p:ph type="sldNum" sz="quarter" idx="12"/>
          </p:nvPr>
        </p:nvSpPr>
        <p:spPr/>
        <p:txBody>
          <a:bodyPr/>
          <a:lstStyle/>
          <a:p>
            <a:fld id="{D88D4192-2753-4076-A185-6990D7EA4EDA}" type="slidenum">
              <a:rPr lang="en-US" smtClean="0"/>
              <a:t>17</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93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a:t>
            </a:r>
          </a:p>
          <a:p>
            <a:pPr algn="l"/>
            <a:r>
              <a:rPr lang="en-US" sz="1800" dirty="0">
                <a:solidFill>
                  <a:schemeClr val="tx1"/>
                </a:solidFill>
              </a:rPr>
              <a:t>If continuous fibers are used, the fiber architecture can be one-dimensional, two-dimensional , or three- dimensional. </a:t>
            </a:r>
          </a:p>
          <a:p>
            <a:pPr algn="l"/>
            <a:r>
              <a:rPr lang="en-US" sz="1800" dirty="0">
                <a:solidFill>
                  <a:schemeClr val="tx1"/>
                </a:solidFill>
              </a:rPr>
              <a:t>The one -dimensional architecture can be produced by the prepregging technique described earlier or by other manufacturing methods, such as pultrusion. </a:t>
            </a:r>
          </a:p>
          <a:p>
            <a:pPr algn="l"/>
            <a:r>
              <a:rPr lang="en-US" sz="1800" dirty="0">
                <a:solidFill>
                  <a:schemeClr val="tx1"/>
                </a:solidFill>
              </a:rPr>
              <a:t>The two-and three-dimensional architectures are produced by textile manufacturing processes and are used with liquid composite molding processes, such as </a:t>
            </a:r>
            <a:r>
              <a:rPr lang="en-US" sz="1800" dirty="0">
                <a:solidFill>
                  <a:schemeClr val="tx1"/>
                </a:solidFill>
                <a:hlinkClick r:id="rId3"/>
              </a:rPr>
              <a:t>resin transfer molding</a:t>
            </a:r>
            <a:r>
              <a:rPr lang="en-US" sz="1800" dirty="0">
                <a:solidFill>
                  <a:schemeClr val="tx1"/>
                </a:solidFill>
              </a:rPr>
              <a:t>, in which a liquid polymer is vacuumed or injected into the dry fiber preform containing two-or three dimensional fiber architecture. </a:t>
            </a:r>
          </a:p>
          <a:p>
            <a:pPr algn="l"/>
            <a:r>
              <a:rPr lang="en-US" sz="1800" dirty="0">
                <a:solidFill>
                  <a:schemeClr val="tx1"/>
                </a:solidFill>
              </a:rPr>
              <a:t>Each fiber architecture type has its unique characteristic s, and if properly used, can provide an opportunity not only to tailor the structural performance of the composite, but also to produce a variety of structural shapes and forms.</a:t>
            </a:r>
          </a:p>
        </p:txBody>
      </p:sp>
      <p:sp>
        <p:nvSpPr>
          <p:cNvPr id="4" name="Slide Number Placeholder 3"/>
          <p:cNvSpPr>
            <a:spLocks noGrp="1"/>
          </p:cNvSpPr>
          <p:nvPr>
            <p:ph type="sldNum" sz="quarter" idx="12"/>
          </p:nvPr>
        </p:nvSpPr>
        <p:spPr/>
        <p:txBody>
          <a:bodyPr/>
          <a:lstStyle/>
          <a:p>
            <a:fld id="{D88D4192-2753-4076-A185-6990D7EA4EDA}" type="slidenum">
              <a:rPr lang="en-US" smtClean="0"/>
              <a:t>18</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309" y="4495800"/>
            <a:ext cx="1778338"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762499"/>
            <a:ext cx="20955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9580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90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153400" cy="5410200"/>
          </a:xfrm>
        </p:spPr>
        <p:txBody>
          <a:bodyPr>
            <a:normAutofit fontScale="77500" lnSpcReduction="20000"/>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just"/>
            <a:r>
              <a:rPr lang="en-US" sz="2000" dirty="0">
                <a:solidFill>
                  <a:schemeClr val="tx1"/>
                </a:solidFill>
              </a:rPr>
              <a:t>Ready- to-mold fiber-reinforced polymer sheets are available in two basic forms, prepregs and sheet-molding compounds.</a:t>
            </a:r>
          </a:p>
          <a:p>
            <a:pPr marL="341313" indent="-341313" algn="just">
              <a:buFont typeface="+mj-lt"/>
              <a:buAutoNum type="arabicPeriod"/>
            </a:pPr>
            <a:r>
              <a:rPr lang="en-US" sz="2200" i="1" dirty="0">
                <a:solidFill>
                  <a:schemeClr val="tx2"/>
                </a:solidFill>
              </a:rPr>
              <a:t>PREPREGS</a:t>
            </a:r>
          </a:p>
          <a:p>
            <a:pPr algn="just"/>
            <a:r>
              <a:rPr lang="en-US" sz="2300" dirty="0">
                <a:solidFill>
                  <a:schemeClr val="tx1"/>
                </a:solidFill>
              </a:rPr>
              <a:t>These are thin sheets of fibers impregnated with predetermined amounts of uniformly distributed polymer matrix. Fibers may be in the form of continuous </a:t>
            </a:r>
            <a:r>
              <a:rPr lang="en-US" sz="2300" dirty="0" err="1">
                <a:solidFill>
                  <a:schemeClr val="tx1"/>
                </a:solidFill>
              </a:rPr>
              <a:t>rovings</a:t>
            </a:r>
            <a:r>
              <a:rPr lang="en-US" sz="2300" dirty="0">
                <a:solidFill>
                  <a:schemeClr val="tx1"/>
                </a:solidFill>
              </a:rPr>
              <a:t>, mat, or woven fabric. Epoxy is the primary matrix material in prepreg sheets, although other thermoset and thermoplastic polymers have also been used. The width of prepreg sheets may vary from less than 25 mm (1 in.) to over 457 mm (18 in.). Sheets wider than 457 mm are called </a:t>
            </a:r>
            <a:r>
              <a:rPr lang="en-US" sz="2300" dirty="0" err="1">
                <a:solidFill>
                  <a:schemeClr val="tx1"/>
                </a:solidFill>
              </a:rPr>
              <a:t>broadgoods</a:t>
            </a:r>
            <a:r>
              <a:rPr lang="en-US" sz="2300" dirty="0">
                <a:solidFill>
                  <a:schemeClr val="tx1"/>
                </a:solidFill>
              </a:rPr>
              <a:t>. The thickness of a ply cured from prepreg sheets is normally in the range of 0.13–0.25 mm (0.005–0.01 in.). Resin content in commercially available prepregs is between 30% and 45% by weight. Unidirectional fiber-reinforced epoxy prepregs are manufactured by pulling a row of uniformly spaced (collimated) fibers through a resin bath containing catalyzed epoxy resin dissolved in an appropriate solvent (Fig.1). The solvent is used to control the viscosity of the liquid resin. Fibers </a:t>
            </a:r>
            <a:r>
              <a:rPr lang="en-US" sz="2300" dirty="0" err="1">
                <a:solidFill>
                  <a:schemeClr val="tx1"/>
                </a:solidFill>
              </a:rPr>
              <a:t>preimpregnated</a:t>
            </a:r>
            <a:r>
              <a:rPr lang="en-US" sz="2300" dirty="0">
                <a:solidFill>
                  <a:schemeClr val="tx1"/>
                </a:solidFill>
              </a:rPr>
              <a:t> with liquid resin are then passed through a chamber in which heat is applied in a controlled manner to advance the curing reaction to the B-stage. At the end of B-staging, the prepreg sheet is backed up with a release film or waxed paper and wound around a take-up roll. The backup material is separated from the prepreg sheet just before it is placed in the mold to manufacture the composite part. The normal shelf life (storage time before molding) for epoxy prepregs is 6–8 days at 23</a:t>
            </a:r>
            <a:r>
              <a:rPr lang="en-US" sz="2300" baseline="30000" dirty="0">
                <a:solidFill>
                  <a:schemeClr val="tx1"/>
                </a:solidFill>
              </a:rPr>
              <a:t>o</a:t>
            </a:r>
            <a:r>
              <a:rPr lang="en-US" sz="2300" dirty="0">
                <a:solidFill>
                  <a:schemeClr val="tx1"/>
                </a:solidFill>
              </a:rPr>
              <a:t>C; however, it can be prolonged up to 6 months or more if stored at -18</a:t>
            </a:r>
            <a:r>
              <a:rPr lang="en-US" sz="2300" baseline="30000" dirty="0">
                <a:solidFill>
                  <a:schemeClr val="tx1"/>
                </a:solidFill>
              </a:rPr>
              <a:t>o</a:t>
            </a:r>
            <a:r>
              <a:rPr lang="en-US" sz="2300" dirty="0">
                <a:solidFill>
                  <a:schemeClr val="tx1"/>
                </a:solidFill>
              </a:rPr>
              <a:t>C.</a:t>
            </a:r>
          </a:p>
          <a:p>
            <a:pPr marL="914400" indent="-457200" algn="just">
              <a:buClr>
                <a:schemeClr val="tx1"/>
              </a:buClr>
              <a:buFont typeface="Wingdings" panose="05000000000000000000" pitchFamily="2" charset="2"/>
              <a:buChar char="§"/>
            </a:pPr>
            <a:endParaRPr lang="en-US" sz="5500" dirty="0">
              <a:solidFill>
                <a:schemeClr val="tx1"/>
              </a:solidFill>
            </a:endParaRPr>
          </a:p>
          <a:p>
            <a:pPr marL="457200" algn="just"/>
            <a:endParaRPr lang="en-US" sz="3500" dirty="0">
              <a:solidFill>
                <a:schemeClr val="tx1"/>
              </a:solidFill>
            </a:endParaRP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2</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64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53E48F-8F78-4876-9559-E23A1639AE3A}" type="datetime1">
              <a:rPr lang="en-US" smtClean="0"/>
              <a:t>5/1/2019</a:t>
            </a:fld>
            <a:endParaRPr lang="en-US"/>
          </a:p>
        </p:txBody>
      </p:sp>
      <p:sp>
        <p:nvSpPr>
          <p:cNvPr id="5" name="Slide Number Placeholder 4"/>
          <p:cNvSpPr>
            <a:spLocks noGrp="1"/>
          </p:cNvSpPr>
          <p:nvPr>
            <p:ph type="sldNum" sz="quarter" idx="12"/>
          </p:nvPr>
        </p:nvSpPr>
        <p:spPr/>
        <p:txBody>
          <a:bodyPr/>
          <a:lstStyle/>
          <a:p>
            <a:fld id="{D88D4192-2753-4076-A185-6990D7EA4EDA}" type="slidenum">
              <a:rPr lang="en-US" smtClean="0"/>
              <a:t>3</a:t>
            </a:fld>
            <a:endParaRPr lang="en-US"/>
          </a:p>
        </p:txBody>
      </p:sp>
      <p:grpSp>
        <p:nvGrpSpPr>
          <p:cNvPr id="7" name="Group 6"/>
          <p:cNvGrpSpPr/>
          <p:nvPr/>
        </p:nvGrpSpPr>
        <p:grpSpPr>
          <a:xfrm>
            <a:off x="915368" y="1371600"/>
            <a:ext cx="7390432" cy="4255532"/>
            <a:chOff x="915368" y="1371600"/>
            <a:chExt cx="7390432" cy="425553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68" y="1371600"/>
              <a:ext cx="739043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52900" y="5257800"/>
              <a:ext cx="723900" cy="369332"/>
            </a:xfrm>
            <a:prstGeom prst="rect">
              <a:avLst/>
            </a:prstGeom>
            <a:noFill/>
          </p:spPr>
          <p:txBody>
            <a:bodyPr wrap="square" rtlCol="0">
              <a:spAutoFit/>
            </a:bodyPr>
            <a:lstStyle/>
            <a:p>
              <a:r>
                <a:rPr lang="en-US" dirty="0"/>
                <a:t>Fig.1</a:t>
              </a:r>
            </a:p>
          </p:txBody>
        </p:sp>
      </p:grpSp>
    </p:spTree>
    <p:extLst>
      <p:ext uri="{BB962C8B-B14F-4D97-AF65-F5344CB8AC3E}">
        <p14:creationId xmlns:p14="http://schemas.microsoft.com/office/powerpoint/2010/main" val="322335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marL="457200" indent="-457200" algn="just">
              <a:buFont typeface="+mj-lt"/>
              <a:buAutoNum type="arabicPeriod" startAt="2"/>
            </a:pPr>
            <a:r>
              <a:rPr lang="en-US" sz="2000" i="1" dirty="0">
                <a:solidFill>
                  <a:schemeClr val="tx2"/>
                </a:solidFill>
              </a:rPr>
              <a:t>Sheet-molding compounds</a:t>
            </a:r>
          </a:p>
          <a:p>
            <a:pPr algn="just"/>
            <a:r>
              <a:rPr lang="en-US" sz="2000" dirty="0">
                <a:solidFill>
                  <a:schemeClr val="tx1"/>
                </a:solidFill>
              </a:rPr>
              <a:t>Sheet-molding compounds (SMC) are thin sheets of fibers </a:t>
            </a:r>
            <a:r>
              <a:rPr lang="en-US" sz="2000" dirty="0" err="1">
                <a:solidFill>
                  <a:schemeClr val="tx1"/>
                </a:solidFill>
              </a:rPr>
              <a:t>precompounded</a:t>
            </a:r>
            <a:r>
              <a:rPr lang="en-US" sz="2000" dirty="0">
                <a:solidFill>
                  <a:schemeClr val="tx1"/>
                </a:solidFill>
              </a:rPr>
              <a:t> with a thermoset resin and are used primarily in compression molding process. Common thermoset resins for SMC sheets are polyesters and vinyl esters. The longer cure time for epoxies has limited their use in SMC.</a:t>
            </a:r>
          </a:p>
          <a:p>
            <a:pPr marL="47625" algn="just"/>
            <a:r>
              <a:rPr lang="en-US" sz="2000" dirty="0">
                <a:solidFill>
                  <a:schemeClr val="tx1"/>
                </a:solidFill>
              </a:rPr>
              <a:t>The various types of sheet-molding compounds in current use Figure are as follows:</a:t>
            </a:r>
          </a:p>
          <a:p>
            <a:pPr marL="457200" algn="just"/>
            <a:endParaRPr lang="en-US" sz="35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4</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29000"/>
            <a:ext cx="5562600" cy="273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33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53E48F-8F78-4876-9559-E23A1639AE3A}" type="datetime1">
              <a:rPr lang="en-US" smtClean="0"/>
              <a:t>5/1/2019</a:t>
            </a:fld>
            <a:endParaRPr lang="en-US"/>
          </a:p>
        </p:txBody>
      </p:sp>
      <p:sp>
        <p:nvSpPr>
          <p:cNvPr id="5" name="Slide Number Placeholder 4"/>
          <p:cNvSpPr>
            <a:spLocks noGrp="1"/>
          </p:cNvSpPr>
          <p:nvPr>
            <p:ph type="sldNum" sz="quarter" idx="12"/>
          </p:nvPr>
        </p:nvSpPr>
        <p:spPr/>
        <p:txBody>
          <a:bodyPr/>
          <a:lstStyle/>
          <a:p>
            <a:fld id="{D88D4192-2753-4076-A185-6990D7EA4EDA}" type="slidenum">
              <a:rPr lang="en-US" smtClean="0"/>
              <a:t>5</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048000"/>
            <a:ext cx="5761038" cy="190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532" y="725488"/>
            <a:ext cx="2683668"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34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marL="463550" indent="-457200" algn="just">
              <a:buFont typeface="+mj-lt"/>
              <a:buAutoNum type="arabicPeriod"/>
            </a:pPr>
            <a:r>
              <a:rPr lang="en-US" sz="2000" dirty="0">
                <a:solidFill>
                  <a:schemeClr val="tx1"/>
                </a:solidFill>
              </a:rPr>
              <a:t>SMC-R, containing randomly oriented discontinuous fibers. The nominal fiber content (by weight percent ) is usually indicated by two-dig after the letter R. For example, the nominal fiber content in SMC-R30 is 30% by weight.</a:t>
            </a:r>
          </a:p>
          <a:p>
            <a:pPr marL="463550" indent="-457200" algn="just">
              <a:buFont typeface="+mj-lt"/>
              <a:buAutoNum type="arabicPeriod" startAt="2"/>
            </a:pPr>
            <a:r>
              <a:rPr lang="en-US" sz="2000" dirty="0">
                <a:solidFill>
                  <a:schemeClr val="tx1"/>
                </a:solidFill>
              </a:rPr>
              <a:t>SMC-CR, containing a layer of unidirectional continuous fibers on top of a layer of randomly oriented discontinuous fibers. The nominal fiber contents are usually indicated by two-dig after the letters C and R. For example, the nominal fiber contents in SMC-C40 R30 are 40% by weight of unidirectional </a:t>
            </a:r>
            <a:r>
              <a:rPr lang="en-US" sz="2000">
                <a:solidFill>
                  <a:schemeClr val="tx1"/>
                </a:solidFill>
              </a:rPr>
              <a:t>continuous fibers </a:t>
            </a:r>
            <a:r>
              <a:rPr lang="en-US" sz="2000" dirty="0">
                <a:solidFill>
                  <a:schemeClr val="tx1"/>
                </a:solidFill>
              </a:rPr>
              <a:t>and 30% by weight of randomly oriented discontinuous fibers.</a:t>
            </a:r>
          </a:p>
          <a:p>
            <a:pPr marL="463550" indent="-457200" algn="just">
              <a:buFont typeface="+mj-lt"/>
              <a:buAutoNum type="arabicPeriod" startAt="3"/>
            </a:pPr>
            <a:r>
              <a:rPr lang="en-US" sz="2000" dirty="0">
                <a:solidFill>
                  <a:schemeClr val="tx1"/>
                </a:solidFill>
              </a:rPr>
              <a:t>XMC (trademark of PPG Industries), containing continuous fibers arranged in an X pattern, where the angle between the inter laced fibers is between 58 and 78. Additionally, it may also contain randomly oriented discontinuous fibers interspersed with the continuous fibers.</a:t>
            </a:r>
          </a:p>
        </p:txBody>
      </p:sp>
      <p:sp>
        <p:nvSpPr>
          <p:cNvPr id="4" name="Slide Number Placeholder 3"/>
          <p:cNvSpPr>
            <a:spLocks noGrp="1"/>
          </p:cNvSpPr>
          <p:nvPr>
            <p:ph type="sldNum" sz="quarter" idx="12"/>
          </p:nvPr>
        </p:nvSpPr>
        <p:spPr/>
        <p:txBody>
          <a:bodyPr/>
          <a:lstStyle/>
          <a:p>
            <a:fld id="{D88D4192-2753-4076-A185-6990D7EA4EDA}" type="slidenum">
              <a:rPr lang="en-US" smtClean="0"/>
              <a:t>6</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31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5334000" cy="5562600"/>
          </a:xfrm>
        </p:spPr>
        <p:txBody>
          <a:bodyPr>
            <a:normAutofit lnSpcReduction="10000"/>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just"/>
            <a:r>
              <a:rPr lang="en-US" sz="1800" dirty="0">
                <a:solidFill>
                  <a:schemeClr val="tx1"/>
                </a:solidFill>
              </a:rPr>
              <a:t>A typical formulation for sheet-molding compound SM C-R30 is presented in Table.1. In this formulation, the unsaturated polyester and styrene are polymerized together to form the polyester matrix. </a:t>
            </a:r>
          </a:p>
          <a:p>
            <a:pPr algn="just"/>
            <a:r>
              <a:rPr lang="en-US" sz="1800" dirty="0">
                <a:solidFill>
                  <a:schemeClr val="tx1"/>
                </a:solidFill>
              </a:rPr>
              <a:t>The role of the low shrink additive, which is a thermoplastic polymer powder, is to reduce the polymerization shrinkage. </a:t>
            </a:r>
          </a:p>
          <a:p>
            <a:pPr algn="just"/>
            <a:r>
              <a:rPr lang="en-US" sz="1800" dirty="0">
                <a:solidFill>
                  <a:schemeClr val="tx1"/>
                </a:solidFill>
              </a:rPr>
              <a:t>The function of the catalyst is to initiate the polymerization reaction, but only at an elevated temperature. </a:t>
            </a:r>
          </a:p>
          <a:p>
            <a:pPr algn="just"/>
            <a:r>
              <a:rPr lang="en-US" sz="1800" dirty="0">
                <a:solidFill>
                  <a:schemeClr val="tx1"/>
                </a:solidFill>
              </a:rPr>
              <a:t>The function of the inhibitor is to prevent premature curing (gelation) of the resin that may start by the action of the catalyst while the ingredients are blended together. </a:t>
            </a:r>
          </a:p>
          <a:p>
            <a:pPr algn="just"/>
            <a:r>
              <a:rPr lang="en-US" sz="1800" dirty="0">
                <a:solidFill>
                  <a:schemeClr val="tx1"/>
                </a:solidFill>
              </a:rPr>
              <a:t>The mold release agent acts as an internal lubricant, and helps in releasing the molded part from the die. </a:t>
            </a:r>
          </a:p>
          <a:p>
            <a:pPr algn="just"/>
            <a:r>
              <a:rPr lang="en-US" sz="1800" dirty="0">
                <a:solidFill>
                  <a:schemeClr val="tx1"/>
                </a:solidFill>
              </a:rPr>
              <a:t>Fillers assist in reducing shrinkage of the molded part, promote better fiber distribution during molding, and reduce the overall cost of the compound. </a:t>
            </a:r>
          </a:p>
        </p:txBody>
      </p:sp>
      <p:sp>
        <p:nvSpPr>
          <p:cNvPr id="4" name="Slide Number Placeholder 3"/>
          <p:cNvSpPr>
            <a:spLocks noGrp="1"/>
          </p:cNvSpPr>
          <p:nvPr>
            <p:ph type="sldNum" sz="quarter" idx="12"/>
          </p:nvPr>
        </p:nvSpPr>
        <p:spPr/>
        <p:txBody>
          <a:bodyPr/>
          <a:lstStyle/>
          <a:p>
            <a:fld id="{D88D4192-2753-4076-A185-6990D7EA4EDA}" type="slidenum">
              <a:rPr lang="en-US" smtClean="0"/>
              <a:t>7</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91200" y="1371599"/>
            <a:ext cx="3048000" cy="2194508"/>
            <a:chOff x="2667000" y="3987393"/>
            <a:chExt cx="3695314" cy="269239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987393"/>
              <a:ext cx="3695314" cy="233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0574" y="6339947"/>
              <a:ext cx="1181485" cy="339845"/>
            </a:xfrm>
            <a:prstGeom prst="rect">
              <a:avLst/>
            </a:prstGeom>
            <a:noFill/>
          </p:spPr>
          <p:txBody>
            <a:bodyPr wrap="square" rtlCol="0">
              <a:spAutoFit/>
            </a:bodyPr>
            <a:lstStyle/>
            <a:p>
              <a:r>
                <a:rPr lang="en-US" sz="1200" dirty="0"/>
                <a:t>Table.1</a:t>
              </a:r>
            </a:p>
          </p:txBody>
        </p:sp>
      </p:grpSp>
    </p:spTree>
    <p:extLst>
      <p:ext uri="{BB962C8B-B14F-4D97-AF65-F5344CB8AC3E}">
        <p14:creationId xmlns:p14="http://schemas.microsoft.com/office/powerpoint/2010/main" val="135620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just"/>
            <a:r>
              <a:rPr lang="en-US" sz="1800" dirty="0">
                <a:solidFill>
                  <a:schemeClr val="tx1"/>
                </a:solidFill>
              </a:rPr>
              <a:t>Typical filler–resin weight ratios are 1.5:1 for SMC- R30, 0.5: 1 for SMC-R50, and nearly 0:1 for SMC- R65. </a:t>
            </a:r>
          </a:p>
          <a:p>
            <a:pPr algn="just"/>
            <a:r>
              <a:rPr lang="en-US" sz="1800" dirty="0">
                <a:solidFill>
                  <a:schemeClr val="tx1"/>
                </a:solidFill>
              </a:rPr>
              <a:t>The thickener is an important component in an SMC formulation since it increases the viscosity of the compound without permanently curing the resin and thereby makes it easier to handle an SMC sheet before molding.</a:t>
            </a:r>
          </a:p>
          <a:p>
            <a:pPr marL="285750" indent="-285750" algn="just">
              <a:buFont typeface="Arial" panose="020B0604020202020204" pitchFamily="34" charset="0"/>
              <a:buChar char="•"/>
            </a:pPr>
            <a:r>
              <a:rPr lang="en-US" sz="1800" dirty="0">
                <a:solidFill>
                  <a:schemeClr val="tx1"/>
                </a:solidFill>
              </a:rPr>
              <a:t>At the end of the thickening reaction, the compound becomes dry, nontacky, and easy to cut and shape.</a:t>
            </a:r>
          </a:p>
          <a:p>
            <a:pPr marL="285750" indent="-285750" algn="just">
              <a:buFont typeface="Arial" panose="020B0604020202020204" pitchFamily="34" charset="0"/>
              <a:buChar char="•"/>
            </a:pPr>
            <a:r>
              <a:rPr lang="en-US" sz="1800" dirty="0">
                <a:solidFill>
                  <a:schemeClr val="tx1"/>
                </a:solidFill>
              </a:rPr>
              <a:t>With the application of heat in the mold, the thickening reaction is reversed and the resin paste becomes sufficiently liquid-like to flow in the mold.</a:t>
            </a:r>
          </a:p>
          <a:p>
            <a:pPr marL="285750" indent="-285750" algn="just">
              <a:buFont typeface="Arial" panose="020B0604020202020204" pitchFamily="34" charset="0"/>
              <a:buChar char="•"/>
            </a:pPr>
            <a:r>
              <a:rPr lang="en-US" sz="1800" dirty="0">
                <a:solidFill>
                  <a:schemeClr val="tx1"/>
                </a:solidFill>
              </a:rPr>
              <a:t>Common thickeners used in SMC formulations are oxides and hydroxides of magnesium and calcium, such as </a:t>
            </a:r>
            <a:r>
              <a:rPr lang="en-US" sz="1800" dirty="0" err="1">
                <a:solidFill>
                  <a:schemeClr val="tx1"/>
                </a:solidFill>
              </a:rPr>
              <a:t>MgO</a:t>
            </a:r>
            <a:r>
              <a:rPr lang="en-US" sz="1800" dirty="0">
                <a:solidFill>
                  <a:schemeClr val="tx1"/>
                </a:solidFill>
              </a:rPr>
              <a:t>, Mg(O H)</a:t>
            </a:r>
            <a:r>
              <a:rPr lang="en-US" sz="1800" baseline="-25000" dirty="0">
                <a:solidFill>
                  <a:schemeClr val="tx1"/>
                </a:solidFill>
              </a:rPr>
              <a:t>2</a:t>
            </a:r>
            <a:r>
              <a:rPr lang="en-US" sz="1800" dirty="0">
                <a:solidFill>
                  <a:schemeClr val="tx1"/>
                </a:solidFill>
              </a:rPr>
              <a:t>, </a:t>
            </a:r>
            <a:r>
              <a:rPr lang="en-US" sz="1800" dirty="0" err="1">
                <a:solidFill>
                  <a:schemeClr val="tx1"/>
                </a:solidFill>
              </a:rPr>
              <a:t>CaO</a:t>
            </a:r>
            <a:r>
              <a:rPr lang="en-US" sz="1800" dirty="0">
                <a:solidFill>
                  <a:schemeClr val="tx1"/>
                </a:solidFill>
              </a:rPr>
              <a:t>, and Ca( OH) </a:t>
            </a:r>
            <a:r>
              <a:rPr lang="en-US" sz="1800" baseline="-25000" dirty="0">
                <a:solidFill>
                  <a:schemeClr val="tx1"/>
                </a:solidFill>
              </a:rPr>
              <a:t>2</a:t>
            </a:r>
          </a:p>
          <a:p>
            <a:pPr algn="just"/>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D88D4192-2753-4076-A185-6990D7EA4EDA}" type="slidenum">
              <a:rPr lang="en-US" smtClean="0"/>
              <a:t>8</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20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763000" cy="609599"/>
          </a:xfrm>
        </p:spPr>
        <p:txBody>
          <a:bodyPr>
            <a:normAutofit fontScale="90000"/>
          </a:bodyPr>
          <a:lstStyle/>
          <a:p>
            <a:r>
              <a:rPr lang="en-US" sz="1800" i="1" dirty="0"/>
              <a:t>Composite materials						</a:t>
            </a:r>
            <a:r>
              <a:rPr lang="en-US" sz="1800" i="1" dirty="0" err="1"/>
              <a:t>Wessam</a:t>
            </a:r>
            <a:r>
              <a:rPr lang="en-US" sz="1800" i="1" dirty="0"/>
              <a:t> Al </a:t>
            </a:r>
            <a:r>
              <a:rPr lang="en-US" sz="1800" i="1" dirty="0" err="1"/>
              <a:t>Azzawi</a:t>
            </a:r>
            <a:endParaRPr lang="en-US" sz="1800" i="1" dirty="0"/>
          </a:p>
        </p:txBody>
      </p:sp>
      <p:sp>
        <p:nvSpPr>
          <p:cNvPr id="3" name="Subtitle 2"/>
          <p:cNvSpPr>
            <a:spLocks noGrp="1"/>
          </p:cNvSpPr>
          <p:nvPr>
            <p:ph type="subTitle" idx="1"/>
          </p:nvPr>
        </p:nvSpPr>
        <p:spPr>
          <a:xfrm>
            <a:off x="381000" y="762000"/>
            <a:ext cx="8458200" cy="5410200"/>
          </a:xfrm>
        </p:spPr>
        <p:txBody>
          <a:bodyPr>
            <a:normAutofit/>
          </a:bodyPr>
          <a:lstStyle/>
          <a:p>
            <a:pPr algn="l"/>
            <a:r>
              <a:rPr lang="en-US" sz="2400" i="1" dirty="0">
                <a:solidFill>
                  <a:srgbClr val="FF0000"/>
                </a:solidFill>
              </a:rPr>
              <a:t>Lecture 4:</a:t>
            </a:r>
            <a:r>
              <a:rPr lang="en-US" sz="2400" dirty="0">
                <a:solidFill>
                  <a:schemeClr val="tx1"/>
                </a:solidFill>
              </a:rPr>
              <a:t> </a:t>
            </a:r>
            <a:r>
              <a:rPr lang="en-US" sz="2200" i="1" dirty="0">
                <a:solidFill>
                  <a:schemeClr val="tx2"/>
                </a:solidFill>
              </a:rPr>
              <a:t>Incorporation of fibers into matrix </a:t>
            </a:r>
          </a:p>
          <a:p>
            <a:pPr algn="just"/>
            <a:r>
              <a:rPr lang="en-US" sz="1800" dirty="0">
                <a:solidFill>
                  <a:schemeClr val="tx1"/>
                </a:solidFill>
              </a:rPr>
              <a:t>SMC-R and SMC-CR sheets are manufactured on a sheet-molding compound machine (Fig.2). The resin paste is prepared by mechanically blending the various components listed in Table.1. It is placed on two moving polyethylene carrier films behind the metering blades. The thickness of the resin paste on each carrier film is determined by the vertical adjustment of the metering blades. Continuous fibres are fed into the chopper, which is commonly set to provide 25.4 mm long discontinuous fibers. Chopped fibers are deposited randomly on the bottom resin paste. For SMC-CR sheets, parallel lines of continuous strand are fed on top of the chopped fiber layer. After covering the fibers with the top resin paste, the carrier films are pulled through a number of compact ion roll s to form a sheet that is then wound around a take-up roll.</a:t>
            </a:r>
          </a:p>
        </p:txBody>
      </p:sp>
      <p:sp>
        <p:nvSpPr>
          <p:cNvPr id="4" name="Slide Number Placeholder 3"/>
          <p:cNvSpPr>
            <a:spLocks noGrp="1"/>
          </p:cNvSpPr>
          <p:nvPr>
            <p:ph type="sldNum" sz="quarter" idx="12"/>
          </p:nvPr>
        </p:nvSpPr>
        <p:spPr/>
        <p:txBody>
          <a:bodyPr/>
          <a:lstStyle/>
          <a:p>
            <a:fld id="{D88D4192-2753-4076-A185-6990D7EA4EDA}" type="slidenum">
              <a:rPr lang="en-US" smtClean="0"/>
              <a:t>9</a:t>
            </a:fld>
            <a:endParaRPr lang="en-US" dirty="0"/>
          </a:p>
        </p:txBody>
      </p:sp>
      <p:sp>
        <p:nvSpPr>
          <p:cNvPr id="5" name="Date Placeholder 4"/>
          <p:cNvSpPr>
            <a:spLocks noGrp="1"/>
          </p:cNvSpPr>
          <p:nvPr>
            <p:ph type="dt" sz="half" idx="10"/>
          </p:nvPr>
        </p:nvSpPr>
        <p:spPr/>
        <p:txBody>
          <a:bodyPr/>
          <a:lstStyle/>
          <a:p>
            <a:fld id="{D0EF88A6-7085-4034-9183-7DDB7227ED7B}" type="datetime1">
              <a:rPr lang="en-US" smtClean="0"/>
              <a:t>5/1/2019</a:t>
            </a:fld>
            <a:endParaRPr lang="en-US"/>
          </a:p>
        </p:txBody>
      </p:sp>
      <p:cxnSp>
        <p:nvCxnSpPr>
          <p:cNvPr id="8" name="Straight Connector 7"/>
          <p:cNvCxnSpPr/>
          <p:nvPr/>
        </p:nvCxnSpPr>
        <p:spPr>
          <a:xfrm>
            <a:off x="381000" y="68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066800" y="4128448"/>
            <a:ext cx="4681654" cy="2115575"/>
            <a:chOff x="1066800" y="3797490"/>
            <a:chExt cx="5519854" cy="2759548"/>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97490"/>
              <a:ext cx="551985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599" y="6289851"/>
              <a:ext cx="3863240" cy="19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95700" y="6155575"/>
              <a:ext cx="818901" cy="401463"/>
            </a:xfrm>
            <a:prstGeom prst="rect">
              <a:avLst/>
            </a:prstGeom>
            <a:noFill/>
          </p:spPr>
          <p:txBody>
            <a:bodyPr wrap="square" rtlCol="0">
              <a:spAutoFit/>
            </a:bodyPr>
            <a:lstStyle/>
            <a:p>
              <a:r>
                <a:rPr lang="en-US" sz="1400" dirty="0"/>
                <a:t>Fig.2</a:t>
              </a:r>
            </a:p>
          </p:txBody>
        </p:sp>
      </p:grpSp>
      <p:sp>
        <p:nvSpPr>
          <p:cNvPr id="9" name="TextBox 8">
            <a:hlinkClick r:id="rId5"/>
          </p:cNvPr>
          <p:cNvSpPr txBox="1"/>
          <p:nvPr/>
        </p:nvSpPr>
        <p:spPr>
          <a:xfrm>
            <a:off x="5867400" y="4724400"/>
            <a:ext cx="990600" cy="646331"/>
          </a:xfrm>
          <a:prstGeom prst="rect">
            <a:avLst/>
          </a:prstGeom>
          <a:noFill/>
        </p:spPr>
        <p:txBody>
          <a:bodyPr wrap="square" rtlCol="0">
            <a:spAutoFit/>
          </a:bodyPr>
          <a:lstStyle/>
          <a:p>
            <a:r>
              <a:rPr lang="en-US" dirty="0">
                <a:hlinkClick r:id="rId5"/>
              </a:rPr>
              <a:t>SMC</a:t>
            </a:r>
            <a:endParaRPr lang="en-US" dirty="0"/>
          </a:p>
          <a:p>
            <a:r>
              <a:rPr lang="en-US" dirty="0">
                <a:hlinkClick r:id="rId6"/>
              </a:rPr>
              <a:t>SMC</a:t>
            </a:r>
            <a:endParaRPr lang="en-US" dirty="0"/>
          </a:p>
        </p:txBody>
      </p:sp>
    </p:spTree>
    <p:extLst>
      <p:ext uri="{BB962C8B-B14F-4D97-AF65-F5344CB8AC3E}">
        <p14:creationId xmlns:p14="http://schemas.microsoft.com/office/powerpoint/2010/main" val="3487084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9011</TotalTime>
  <Words>2033</Words>
  <Application>Microsoft Office PowerPoint</Application>
  <PresentationFormat>On-screen Show (4:3)</PresentationFormat>
  <Paragraphs>155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Wingdings</vt:lpstr>
      <vt:lpstr>Office Theme</vt:lpstr>
      <vt:lpstr>Composite materials      Wessam Al Azzawi</vt:lpstr>
      <vt:lpstr>Composite materials      Wessam Al Azzawi</vt:lpstr>
      <vt:lpstr>PowerPoint Presentation</vt:lpstr>
      <vt:lpstr>Composite materials      Wessam Al Azzawi</vt:lpstr>
      <vt:lpstr>PowerPoint Presentation</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lpstr>Composite materials      Wessam Al Azzawi</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machines      Wessam Al Azzawi</dc:title>
  <dc:creator>Wessam</dc:creator>
  <cp:lastModifiedBy>Wessam</cp:lastModifiedBy>
  <cp:revision>342</cp:revision>
  <dcterms:created xsi:type="dcterms:W3CDTF">2018-10-06T04:41:10Z</dcterms:created>
  <dcterms:modified xsi:type="dcterms:W3CDTF">2019-05-01T16:06:40Z</dcterms:modified>
</cp:coreProperties>
</file>